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100" d="100"/>
          <a:sy n="100" d="100"/>
        </p:scale>
        <p:origin x="-12396" y="-8240"/>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2019-04-30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2019-04-30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9880" y="13988133"/>
            <a:ext cx="13061832" cy="8246286"/>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553833"/>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3"/>
          <a:stretch>
            <a:fillRect/>
          </a:stretch>
        </p:blipFill>
        <p:spPr>
          <a:xfrm>
            <a:off x="24547409" y="22878381"/>
            <a:ext cx="4899833" cy="423861"/>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2600000" cy="7171194"/>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42389" y="21465925"/>
            <a:ext cx="12600000"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600000"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551734" y="26918812"/>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either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a:t>
            </a:r>
            <a:r>
              <a:rPr lang="en-US" sz="2000">
                <a:latin typeface="Calibri" panose="020F0502020204030204" pitchFamily="34" charset="0"/>
                <a:ea typeface="Calibri" panose="020F0502020204030204" pitchFamily="34" charset="0"/>
                <a:cs typeface="Times New Roman" panose="02020603050405020304" pitchFamily="18" charset="0"/>
              </a:rPr>
              <a:t>factors behind </a:t>
            </a:r>
            <a:r>
              <a:rPr lang="en-US" sz="2000" dirty="0">
                <a:latin typeface="Calibri" panose="020F0502020204030204" pitchFamily="34" charset="0"/>
                <a:ea typeface="Calibri" panose="020F0502020204030204" pitchFamily="34" charset="0"/>
                <a:cs typeface="Times New Roman" panose="02020603050405020304" pitchFamily="18" charset="0"/>
              </a:rPr>
              <a:t>a particular vegetation type and lead to predictions on how vegetation might behave in the future. In as much as future vegetation does not follow predicted trends, other causal phenomena can be discovered and mitigated if necessary.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481213" y="13884901"/>
            <a:ext cx="5437897" cy="6924973"/>
          </a:xfrm>
          <a:prstGeom prst="rect">
            <a:avLst/>
          </a:prstGeom>
          <a:solidFill>
            <a:schemeClr val="bg1"/>
          </a:solidFill>
          <a:ln>
            <a:solidFill>
              <a:schemeClr val="bg1">
                <a:lumMod val="50000"/>
              </a:schemeClr>
            </a:solidFill>
          </a:ln>
        </p:spPr>
        <p:txBody>
          <a:bodyPr wrap="square">
            <a:spAutoFit/>
          </a:bodyPr>
          <a:lstStyle/>
          <a:p>
            <a:r>
              <a:rPr lang="en-US" sz="600" dirty="0"/>
              <a:t>Key to Climates</a:t>
            </a:r>
          </a:p>
          <a:p>
            <a:r>
              <a:rPr lang="en-US" sz="600" dirty="0"/>
              <a:t> 1a. Tc ≥ 0°C and </a:t>
            </a:r>
            <a:r>
              <a:rPr lang="en-US" sz="600" dirty="0" err="1"/>
              <a:t>Tclx</a:t>
            </a:r>
            <a:r>
              <a:rPr lang="en-US" sz="600" dirty="0"/>
              <a:t> ≥ -15°C</a:t>
            </a:r>
          </a:p>
          <a:p>
            <a:r>
              <a:rPr lang="en-US" sz="600" dirty="0"/>
              <a:t>     2a. </a:t>
            </a:r>
            <a:r>
              <a:rPr lang="en-US" sz="600" dirty="0" err="1"/>
              <a:t>Tg</a:t>
            </a:r>
            <a:r>
              <a:rPr lang="en-US" sz="600" dirty="0"/>
              <a:t> ≥ 18°C</a:t>
            </a:r>
          </a:p>
          <a:p>
            <a:r>
              <a:rPr lang="en-US" sz="600" dirty="0"/>
              <a:t>         3a. Tc ≥ 15°C and </a:t>
            </a:r>
            <a:r>
              <a:rPr lang="en-US" sz="600" dirty="0" err="1"/>
              <a:t>Tclx</a:t>
            </a:r>
            <a:r>
              <a:rPr lang="en-US" sz="600" dirty="0"/>
              <a:t> ≥ 0°C  ... </a:t>
            </a:r>
            <a:r>
              <a:rPr lang="en-US" sz="600" b="1" dirty="0"/>
              <a:t>Tropical</a:t>
            </a:r>
            <a:endParaRPr lang="en-US" sz="600" dirty="0"/>
          </a:p>
          <a:p>
            <a:r>
              <a:rPr lang="en-US" sz="600" dirty="0"/>
              <a:t>             Annual P/PET ratio ≥ 1 and total monthly deficit &lt; 150 mm</a:t>
            </a:r>
          </a:p>
          <a:p>
            <a:r>
              <a:rPr lang="en-US" sz="600" dirty="0"/>
              <a:t>                 </a:t>
            </a:r>
            <a:r>
              <a:rPr lang="en-US" sz="600" dirty="0" err="1"/>
              <a:t>Tg</a:t>
            </a:r>
            <a:r>
              <a:rPr lang="en-US" sz="600" dirty="0"/>
              <a:t> ≥ 24  ...   </a:t>
            </a:r>
            <a:r>
              <a:rPr lang="en-US" sz="600" b="1" dirty="0"/>
              <a:t>731 Hot Tropical </a:t>
            </a:r>
            <a:r>
              <a:rPr lang="en-US" sz="600" b="1" dirty="0" err="1"/>
              <a:t>Isopluvial</a:t>
            </a:r>
            <a:r>
              <a:rPr lang="en-US" sz="600" b="1" dirty="0"/>
              <a:t> Humid -- Tropical Lowland Moist Forest</a:t>
            </a:r>
            <a:endParaRPr lang="en-US" sz="600" dirty="0"/>
          </a:p>
          <a:p>
            <a:r>
              <a:rPr lang="en-US" sz="600" dirty="0"/>
              <a:t>                 </a:t>
            </a:r>
            <a:r>
              <a:rPr lang="en-US" sz="600" dirty="0" err="1"/>
              <a:t>Tg</a:t>
            </a:r>
            <a:r>
              <a:rPr lang="en-US" sz="600" dirty="0"/>
              <a:t> &lt; 24  ...   </a:t>
            </a:r>
            <a:r>
              <a:rPr lang="en-US" sz="600" b="1" dirty="0"/>
              <a:t>730 Warm Tropical </a:t>
            </a:r>
            <a:r>
              <a:rPr lang="en-US" sz="600" b="1" dirty="0" err="1"/>
              <a:t>Isopluvial</a:t>
            </a:r>
            <a:r>
              <a:rPr lang="en-US" sz="600" b="1" dirty="0"/>
              <a:t> Humid -- Tropical Premontane Moist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Annual P/PET ratio ≥ 1 ...   </a:t>
            </a:r>
            <a:r>
              <a:rPr lang="en-US" sz="600" b="1" dirty="0"/>
              <a:t>720-721 Tropical </a:t>
            </a:r>
            <a:r>
              <a:rPr lang="en-US" sz="600" b="1" dirty="0" err="1"/>
              <a:t>Pluviothermic</a:t>
            </a:r>
            <a:r>
              <a:rPr lang="en-US" sz="600" b="1" dirty="0"/>
              <a:t> Humid -- Tropical Seasonal/Monsoon Forest</a:t>
            </a:r>
            <a:endParaRPr lang="en-US" sz="600" dirty="0"/>
          </a:p>
          <a:p>
            <a:r>
              <a:rPr lang="en-US" sz="600" dirty="0"/>
              <a:t>                     Annual P/PET ratio &lt; 1 ...   </a:t>
            </a:r>
            <a:r>
              <a:rPr lang="en-US" sz="600" b="1" dirty="0"/>
              <a:t>710-711 Tropical </a:t>
            </a:r>
            <a:r>
              <a:rPr lang="en-US" sz="600" b="1" dirty="0" err="1"/>
              <a:t>Pluviothermic</a:t>
            </a:r>
            <a:r>
              <a:rPr lang="en-US" sz="600" b="1" dirty="0"/>
              <a:t> </a:t>
            </a:r>
            <a:r>
              <a:rPr lang="en-US" sz="600" b="1" dirty="0" err="1"/>
              <a:t>Subhumid</a:t>
            </a:r>
            <a:r>
              <a:rPr lang="en-US" sz="600" b="1" dirty="0"/>
              <a:t> -- Tropical Dry Forest/Savanna</a:t>
            </a:r>
            <a:endParaRPr lang="en-US" sz="600" dirty="0"/>
          </a:p>
          <a:p>
            <a:r>
              <a:rPr lang="en-US" sz="600" dirty="0"/>
              <a:t>                 Annual P/PET ratio &lt; 0.5 and total monthly surplus &lt; 25 mm</a:t>
            </a:r>
          </a:p>
          <a:p>
            <a:r>
              <a:rPr lang="en-US" sz="600" dirty="0"/>
              <a:t>                     peak AET ≥ 75 mm ...   </a:t>
            </a:r>
            <a:r>
              <a:rPr lang="en-US" sz="600" b="1" dirty="0"/>
              <a:t>701 Tropical </a:t>
            </a:r>
            <a:r>
              <a:rPr lang="en-US" sz="600" b="1" dirty="0" err="1"/>
              <a:t>Pluvioxeric</a:t>
            </a:r>
            <a:r>
              <a:rPr lang="en-US" sz="600" b="1" dirty="0"/>
              <a:t> -- Tropical </a:t>
            </a:r>
            <a:r>
              <a:rPr lang="en-US" sz="600" b="1" dirty="0" err="1"/>
              <a:t>Thornscrub</a:t>
            </a:r>
            <a:endParaRPr lang="en-US" sz="600" dirty="0"/>
          </a:p>
          <a:p>
            <a:r>
              <a:rPr lang="en-US" sz="600" dirty="0"/>
              <a:t>                     peak AET &lt; 75 mm ...   </a:t>
            </a:r>
            <a:r>
              <a:rPr lang="en-US" sz="600" b="1" dirty="0"/>
              <a:t>700 Tropical </a:t>
            </a:r>
            <a:r>
              <a:rPr lang="en-US" sz="600" b="1" dirty="0" err="1"/>
              <a:t>Isoxeric</a:t>
            </a:r>
            <a:r>
              <a:rPr lang="en-US" sz="600" b="1" dirty="0"/>
              <a:t> -- Tropical Desert</a:t>
            </a:r>
            <a:endParaRPr lang="en-US" sz="600" dirty="0"/>
          </a:p>
          <a:p>
            <a:r>
              <a:rPr lang="en-US" sz="600" dirty="0"/>
              <a:t>         3b. Tc &lt; 15°C or </a:t>
            </a:r>
            <a:r>
              <a:rPr lang="en-US" sz="600" dirty="0" err="1"/>
              <a:t>Tclx</a:t>
            </a:r>
            <a:r>
              <a:rPr lang="en-US" sz="600" dirty="0"/>
              <a:t> &lt; 0°C ... </a:t>
            </a:r>
            <a:r>
              <a:rPr lang="en-US" sz="600" b="1" dirty="0"/>
              <a:t>Subtropical</a:t>
            </a:r>
            <a:endParaRPr lang="en-US" sz="600" dirty="0"/>
          </a:p>
          <a:p>
            <a:r>
              <a:rPr lang="en-US" sz="600" dirty="0"/>
              <a:t>             Annual P/PET ratio ≥ 1 and total monthly deficit &lt; 150 mm</a:t>
            </a:r>
          </a:p>
          <a:p>
            <a:r>
              <a:rPr lang="en-US" sz="600" dirty="0"/>
              <a:t>                 Tc ≥ 5° C and </a:t>
            </a:r>
            <a:r>
              <a:rPr lang="en-US" sz="600" dirty="0" err="1"/>
              <a:t>Tclx</a:t>
            </a:r>
            <a:r>
              <a:rPr lang="en-US" sz="600" dirty="0"/>
              <a:t> ≥ -10°C  ...   </a:t>
            </a:r>
            <a:r>
              <a:rPr lang="en-US" sz="600" b="1" dirty="0"/>
              <a:t>631 Eu-Subtropical </a:t>
            </a:r>
            <a:r>
              <a:rPr lang="en-US" sz="600" b="1" dirty="0" err="1"/>
              <a:t>Isopluvial</a:t>
            </a:r>
            <a:r>
              <a:rPr lang="en-US" sz="600" b="1" dirty="0"/>
              <a:t> Humid -- Subtropical Evergreen</a:t>
            </a:r>
            <a:r>
              <a:rPr lang="en-US" sz="600" dirty="0"/>
              <a:t> </a:t>
            </a:r>
            <a:r>
              <a:rPr lang="en-US" sz="600" b="1" dirty="0"/>
              <a:t>Forest</a:t>
            </a:r>
          </a:p>
          <a:p>
            <a:r>
              <a:rPr lang="en-US" sz="600" dirty="0"/>
              <a:t>                 Tc &lt; 5° C or </a:t>
            </a:r>
            <a:r>
              <a:rPr lang="en-US" sz="600" dirty="0" err="1"/>
              <a:t>Tclx</a:t>
            </a:r>
            <a:r>
              <a:rPr lang="en-US" sz="600" dirty="0"/>
              <a:t> &lt; -10°C  ...   </a:t>
            </a:r>
            <a:r>
              <a:rPr lang="en-US" sz="600" b="1" dirty="0"/>
              <a:t>630 Cryo-subtropical </a:t>
            </a:r>
            <a:r>
              <a:rPr lang="en-US" sz="600" b="1" dirty="0" err="1"/>
              <a:t>Isopluvial</a:t>
            </a:r>
            <a:r>
              <a:rPr lang="en-US" sz="600" b="1" dirty="0"/>
              <a:t> Humid -- Subtropical Mixed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a:t>
            </a:r>
            <a:r>
              <a:rPr lang="en-US" sz="600" b="1" dirty="0"/>
              <a:t>...   621 Subtropical </a:t>
            </a:r>
            <a:r>
              <a:rPr lang="en-US" sz="600" b="1" dirty="0" err="1"/>
              <a:t>Pluviothermic</a:t>
            </a:r>
            <a:r>
              <a:rPr lang="en-US" sz="600" b="1" dirty="0"/>
              <a:t> Humid -- Subtropical Woodland/Savanna</a:t>
            </a:r>
            <a:endParaRPr lang="en-US" sz="600" dirty="0"/>
          </a:p>
          <a:p>
            <a:r>
              <a:rPr lang="en-US" sz="600" dirty="0"/>
              <a:t>                         Annual P/PET ratio &lt; 1 ...   </a:t>
            </a:r>
            <a:r>
              <a:rPr lang="en-US" sz="600" b="1" dirty="0"/>
              <a:t>611 Subtropical </a:t>
            </a:r>
            <a:r>
              <a:rPr lang="en-US" sz="600" b="1" dirty="0" err="1"/>
              <a:t>Pluviothermic</a:t>
            </a:r>
            <a:r>
              <a:rPr lang="en-US" sz="600" b="1" dirty="0"/>
              <a:t> </a:t>
            </a:r>
            <a:r>
              <a:rPr lang="en-US" sz="600" b="1" dirty="0" err="1"/>
              <a:t>Subhumid</a:t>
            </a:r>
            <a:r>
              <a:rPr lang="en-US" sz="600" b="1" dirty="0"/>
              <a:t> -- Subtropical Grassland</a:t>
            </a:r>
            <a:endParaRPr lang="en-US" sz="600" dirty="0"/>
          </a:p>
          <a:p>
            <a:r>
              <a:rPr lang="en-US" sz="600" dirty="0"/>
              <a:t>                     Peak AET &lt; 75 mm.</a:t>
            </a:r>
          </a:p>
          <a:p>
            <a:r>
              <a:rPr lang="en-US" sz="600" dirty="0"/>
              <a:t>                         Annual P/PET ratio ≥ 1 ...   </a:t>
            </a:r>
            <a:r>
              <a:rPr lang="en-US" sz="600" b="1" dirty="0"/>
              <a:t>620 Subtropical Xerothermic Humid -- Subtropical </a:t>
            </a:r>
            <a:r>
              <a:rPr lang="en-US" sz="600" b="1" dirty="0" err="1"/>
              <a:t>Sclerophyllous</a:t>
            </a:r>
            <a:r>
              <a:rPr lang="en-US" sz="600" b="1" dirty="0"/>
              <a:t> Forest</a:t>
            </a:r>
            <a:endParaRPr lang="en-US" sz="600" dirty="0"/>
          </a:p>
          <a:p>
            <a:r>
              <a:rPr lang="en-US" sz="600" dirty="0"/>
              <a:t>                         Annual P/PET ratio &lt; 1 ...   </a:t>
            </a:r>
            <a:r>
              <a:rPr lang="en-US" sz="600" b="1" dirty="0"/>
              <a:t>610 Subtropical Xerothermic </a:t>
            </a:r>
            <a:r>
              <a:rPr lang="en-US" sz="600" b="1" dirty="0" err="1"/>
              <a:t>Subhumid</a:t>
            </a:r>
            <a:r>
              <a:rPr lang="en-US" sz="600" b="1" dirty="0"/>
              <a:t> -- Subtropical Chaparral</a:t>
            </a:r>
            <a:endParaRPr lang="en-US" sz="600" dirty="0"/>
          </a:p>
          <a:p>
            <a:r>
              <a:rPr lang="en-US" sz="600" dirty="0"/>
              <a:t>                 Annual P/PET ratio &lt; 0.5 and total monthly surplus &lt; 25 mm</a:t>
            </a:r>
          </a:p>
          <a:p>
            <a:r>
              <a:rPr lang="en-US" sz="600" dirty="0"/>
              <a:t>                     peak AET ≥ 75 mm ...   </a:t>
            </a:r>
            <a:r>
              <a:rPr lang="en-US" sz="600" b="1" dirty="0"/>
              <a:t>601 Subtropical </a:t>
            </a:r>
            <a:r>
              <a:rPr lang="en-US" sz="600" b="1" dirty="0" err="1"/>
              <a:t>Pluvioxeric</a:t>
            </a:r>
            <a:r>
              <a:rPr lang="en-US" sz="600" b="1" dirty="0"/>
              <a:t> -- Subtropical </a:t>
            </a:r>
            <a:r>
              <a:rPr lang="en-US" sz="600" b="1" dirty="0" err="1"/>
              <a:t>Thornscrub</a:t>
            </a:r>
            <a:endParaRPr lang="en-US" sz="600" dirty="0"/>
          </a:p>
          <a:p>
            <a:r>
              <a:rPr lang="en-US" sz="600" dirty="0"/>
              <a:t>                     peak AET &lt; 75 mm ...   </a:t>
            </a:r>
            <a:r>
              <a:rPr lang="en-US" sz="600" b="1" dirty="0"/>
              <a:t>600 Subtropical </a:t>
            </a:r>
            <a:r>
              <a:rPr lang="en-US" sz="600" b="1" dirty="0" err="1"/>
              <a:t>Isoxeric</a:t>
            </a:r>
            <a:r>
              <a:rPr lang="en-US" sz="600" b="1" dirty="0"/>
              <a:t> -- Subtropical Desert</a:t>
            </a:r>
          </a:p>
          <a:p>
            <a:r>
              <a:rPr lang="en-US" sz="600" dirty="0"/>
              <a:t>     2b. </a:t>
            </a:r>
            <a:r>
              <a:rPr lang="en-US" sz="600" dirty="0" err="1"/>
              <a:t>Tg</a:t>
            </a:r>
            <a:r>
              <a:rPr lang="en-US" sz="600" dirty="0"/>
              <a:t> &lt; 18°C</a:t>
            </a:r>
          </a:p>
          <a:p>
            <a:r>
              <a:rPr lang="en-US" sz="600" dirty="0"/>
              <a:t>         4a. </a:t>
            </a:r>
            <a:r>
              <a:rPr lang="en-US" sz="600" dirty="0" err="1"/>
              <a:t>Tg</a:t>
            </a:r>
            <a:r>
              <a:rPr lang="en-US" sz="600" dirty="0"/>
              <a:t> ≥ 6°C  ...  </a:t>
            </a:r>
            <a:r>
              <a:rPr lang="en-US" sz="600" b="1" dirty="0"/>
              <a:t>Oceanic</a:t>
            </a:r>
            <a:endParaRPr lang="en-US" sz="600" dirty="0"/>
          </a:p>
          <a:p>
            <a:r>
              <a:rPr lang="en-US" sz="600" dirty="0"/>
              <a:t>             Annual P/PET ratio ≥ 1 and total monthly deficit &lt; 150 mm</a:t>
            </a:r>
          </a:p>
          <a:p>
            <a:r>
              <a:rPr lang="en-US" sz="600" dirty="0"/>
              <a:t>                 </a:t>
            </a:r>
            <a:r>
              <a:rPr lang="en-US" sz="600" dirty="0" err="1"/>
              <a:t>Tg</a:t>
            </a:r>
            <a:r>
              <a:rPr lang="en-US" sz="600" dirty="0"/>
              <a:t> ≥ 12°C  ...   </a:t>
            </a:r>
            <a:r>
              <a:rPr lang="en-US" sz="600" b="1" dirty="0"/>
              <a:t>531 Mild Oceanic </a:t>
            </a:r>
            <a:r>
              <a:rPr lang="en-US" sz="600" b="1" dirty="0" err="1"/>
              <a:t>Isopluvial</a:t>
            </a:r>
            <a:r>
              <a:rPr lang="en-US" sz="600" b="1" dirty="0"/>
              <a:t> Humid -- Mild Oceanic/Tropical Montane Moist Forest</a:t>
            </a:r>
            <a:endParaRPr lang="en-US" sz="600" dirty="0"/>
          </a:p>
          <a:p>
            <a:r>
              <a:rPr lang="en-US" sz="600" dirty="0"/>
              <a:t>                 </a:t>
            </a:r>
            <a:r>
              <a:rPr lang="en-US" sz="600" dirty="0" err="1"/>
              <a:t>Tg</a:t>
            </a:r>
            <a:r>
              <a:rPr lang="en-US" sz="600" dirty="0"/>
              <a:t> &lt; 12°C  ...   </a:t>
            </a:r>
            <a:r>
              <a:rPr lang="en-US" sz="600" b="1" dirty="0"/>
              <a:t>530 Cool Oceanic </a:t>
            </a:r>
            <a:r>
              <a:rPr lang="en-US" sz="600" b="1" dirty="0" err="1"/>
              <a:t>Isopluvial</a:t>
            </a:r>
            <a:r>
              <a:rPr lang="en-US" sz="600" b="1" dirty="0"/>
              <a:t> Humid -- Cool Oceanic/Tropical Subalpine Moist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   </a:t>
            </a:r>
            <a:r>
              <a:rPr lang="en-US" sz="600" b="1" dirty="0"/>
              <a:t>521 Oceanic </a:t>
            </a:r>
            <a:r>
              <a:rPr lang="en-US" sz="600" b="1" dirty="0" err="1"/>
              <a:t>Pluviothermic</a:t>
            </a:r>
            <a:r>
              <a:rPr lang="en-US" sz="600" b="1" dirty="0"/>
              <a:t> Humid -- Subtropical Montane Seasonal Forest</a:t>
            </a:r>
            <a:endParaRPr lang="en-US" sz="600" dirty="0"/>
          </a:p>
          <a:p>
            <a:r>
              <a:rPr lang="en-US" sz="600" dirty="0"/>
              <a:t>                         Annual P/PET ratio &lt; 1 ...   </a:t>
            </a:r>
            <a:r>
              <a:rPr lang="en-US" sz="600" b="1" dirty="0"/>
              <a:t>511 Oceanic </a:t>
            </a:r>
            <a:r>
              <a:rPr lang="en-US" sz="600" b="1" dirty="0" err="1"/>
              <a:t>Pluviothermic</a:t>
            </a:r>
            <a:r>
              <a:rPr lang="en-US" sz="600" b="1" dirty="0"/>
              <a:t> </a:t>
            </a:r>
            <a:r>
              <a:rPr lang="en-US" sz="600" b="1" dirty="0" err="1"/>
              <a:t>Subhumid</a:t>
            </a:r>
            <a:r>
              <a:rPr lang="en-US" sz="600" b="1" dirty="0"/>
              <a:t> -- Subtropical Montane Xeric Woodland</a:t>
            </a:r>
            <a:endParaRPr lang="en-US" sz="600" dirty="0"/>
          </a:p>
          <a:p>
            <a:r>
              <a:rPr lang="en-US" sz="600" dirty="0"/>
              <a:t>                     Peak AET &lt; 75 mm.</a:t>
            </a:r>
          </a:p>
          <a:p>
            <a:r>
              <a:rPr lang="en-US" sz="600" dirty="0"/>
              <a:t>                         Annual P/PET ratio ≥ 1 ...   </a:t>
            </a:r>
            <a:r>
              <a:rPr lang="en-US" sz="600" b="1" dirty="0"/>
              <a:t>520 Oceanic Xerothermic Humid -- Oceanic </a:t>
            </a:r>
            <a:r>
              <a:rPr lang="en-US" sz="600" b="1" dirty="0" err="1"/>
              <a:t>Sclerophyllous</a:t>
            </a:r>
            <a:r>
              <a:rPr lang="en-US" sz="600" b="1" dirty="0"/>
              <a:t> Forest</a:t>
            </a:r>
            <a:endParaRPr lang="en-US" sz="600" dirty="0"/>
          </a:p>
          <a:p>
            <a:r>
              <a:rPr lang="en-US" sz="600" dirty="0"/>
              <a:t>                         Annual P/PET ratio &lt; 1 ...   </a:t>
            </a:r>
            <a:r>
              <a:rPr lang="en-US" sz="600" b="1" dirty="0"/>
              <a:t>510 Oceanic Xerothermic </a:t>
            </a:r>
            <a:r>
              <a:rPr lang="en-US" sz="600" b="1" dirty="0" err="1"/>
              <a:t>Subhumid</a:t>
            </a:r>
            <a:r>
              <a:rPr lang="en-US" sz="600" b="1" dirty="0"/>
              <a:t> -- Oceanic Chaparral</a:t>
            </a:r>
            <a:endParaRPr lang="en-US" sz="600" dirty="0"/>
          </a:p>
          <a:p>
            <a:r>
              <a:rPr lang="en-US" sz="600" dirty="0"/>
              <a:t>                 Annual P/PET ratio &lt; 0.5 and total monthly surplus &lt; 25 mm</a:t>
            </a:r>
          </a:p>
          <a:p>
            <a:r>
              <a:rPr lang="en-US" sz="600" dirty="0"/>
              <a:t>                     peak AET ≥ 75 mm ...   </a:t>
            </a:r>
            <a:r>
              <a:rPr lang="en-US" sz="600" b="1" dirty="0"/>
              <a:t>501 Oceanic </a:t>
            </a:r>
            <a:r>
              <a:rPr lang="en-US" sz="600" b="1" dirty="0" err="1"/>
              <a:t>Pluvioxeric</a:t>
            </a:r>
            <a:r>
              <a:rPr lang="en-US" sz="600" b="1" dirty="0"/>
              <a:t> -- Oceanic </a:t>
            </a:r>
            <a:r>
              <a:rPr lang="en-US" sz="600" b="1" dirty="0" err="1"/>
              <a:t>Thornscrub</a:t>
            </a:r>
            <a:endParaRPr lang="en-US" sz="600" dirty="0"/>
          </a:p>
          <a:p>
            <a:r>
              <a:rPr lang="en-US" sz="600" dirty="0"/>
              <a:t>                     peak AET &lt; 75 mm ...   </a:t>
            </a:r>
            <a:r>
              <a:rPr lang="en-US" sz="600" b="1" dirty="0"/>
              <a:t>500 Oceanic </a:t>
            </a:r>
            <a:r>
              <a:rPr lang="en-US" sz="600" b="1" dirty="0" err="1"/>
              <a:t>Isoxeric</a:t>
            </a:r>
            <a:r>
              <a:rPr lang="en-US" sz="600" b="1" dirty="0"/>
              <a:t> -- Oceanic Desert</a:t>
            </a:r>
            <a:endParaRPr lang="en-US" sz="600" dirty="0"/>
          </a:p>
          <a:p>
            <a:r>
              <a:rPr lang="en-US" sz="600" dirty="0"/>
              <a:t>         4b. </a:t>
            </a:r>
            <a:r>
              <a:rPr lang="en-US" sz="600" dirty="0" err="1"/>
              <a:t>Tg</a:t>
            </a:r>
            <a:r>
              <a:rPr lang="en-US" sz="600" dirty="0"/>
              <a:t> &lt; 6°C  ...  Andean</a:t>
            </a:r>
          </a:p>
          <a:p>
            <a:r>
              <a:rPr lang="en-US" sz="600" dirty="0"/>
              <a:t>             Annual P/PET ratio ≥ 1  ...  </a:t>
            </a:r>
            <a:r>
              <a:rPr lang="en-US" sz="600" b="1" dirty="0"/>
              <a:t>420-430 Andean Humid -- Paramos</a:t>
            </a:r>
            <a:endParaRPr lang="en-US" sz="600" dirty="0"/>
          </a:p>
          <a:p>
            <a:r>
              <a:rPr lang="en-US" sz="600" dirty="0"/>
              <a:t>             Annual P/PET ratio ≥ 1  ...  </a:t>
            </a:r>
            <a:r>
              <a:rPr lang="en-US" sz="600" b="1" dirty="0"/>
              <a:t>400-410 Andean </a:t>
            </a:r>
            <a:r>
              <a:rPr lang="en-US" sz="600" b="1" dirty="0" err="1"/>
              <a:t>Subhumid</a:t>
            </a:r>
            <a:r>
              <a:rPr lang="en-US" sz="600" b="1" dirty="0"/>
              <a:t> -- </a:t>
            </a:r>
            <a:r>
              <a:rPr lang="en-US" sz="600" b="1" dirty="0" err="1"/>
              <a:t>Puna</a:t>
            </a:r>
            <a:endParaRPr lang="en-US" sz="600" b="1" dirty="0"/>
          </a:p>
          <a:p>
            <a:r>
              <a:rPr lang="en-US" sz="600" dirty="0"/>
              <a:t> 1b. Tc ≥ 0° C or </a:t>
            </a:r>
            <a:r>
              <a:rPr lang="en-US" sz="600" dirty="0" err="1"/>
              <a:t>Tclx</a:t>
            </a:r>
            <a:r>
              <a:rPr lang="en-US" sz="600" dirty="0"/>
              <a:t> &lt; -15°C</a:t>
            </a:r>
          </a:p>
          <a:p>
            <a:r>
              <a:rPr lang="en-US" sz="600" dirty="0"/>
              <a:t>     5a. </a:t>
            </a:r>
            <a:r>
              <a:rPr lang="en-US" sz="600" dirty="0" err="1"/>
              <a:t>Tg</a:t>
            </a:r>
            <a:r>
              <a:rPr lang="en-US" sz="600" dirty="0"/>
              <a:t> ≥ 12°C  ...  </a:t>
            </a:r>
            <a:r>
              <a:rPr lang="en-US" sz="600" b="1" dirty="0"/>
              <a:t>Temperate</a:t>
            </a:r>
            <a:endParaRPr lang="en-US" sz="600" dirty="0"/>
          </a:p>
          <a:p>
            <a:r>
              <a:rPr lang="en-US" sz="600" dirty="0"/>
              <a:t>         Annual P/PET ratio ≥ 1 and total monthly deficit &lt; 150 mm</a:t>
            </a:r>
          </a:p>
          <a:p>
            <a:r>
              <a:rPr lang="en-US" sz="600" dirty="0"/>
              <a:t>             </a:t>
            </a:r>
            <a:r>
              <a:rPr lang="en-US" sz="600" dirty="0" err="1"/>
              <a:t>Tg</a:t>
            </a:r>
            <a:r>
              <a:rPr lang="en-US" sz="600" dirty="0"/>
              <a:t> ≥ 18°C and Tc ≥ -10° C and </a:t>
            </a:r>
            <a:r>
              <a:rPr lang="en-US" sz="600" dirty="0" err="1"/>
              <a:t>Tclx</a:t>
            </a:r>
            <a:r>
              <a:rPr lang="en-US" sz="600" dirty="0"/>
              <a:t> ≥ -25°C  ...   </a:t>
            </a:r>
            <a:r>
              <a:rPr lang="en-US" sz="600" b="1" dirty="0"/>
              <a:t>332 Warm Thermo-temperate </a:t>
            </a:r>
            <a:r>
              <a:rPr lang="en-US" sz="600" b="1" dirty="0" err="1"/>
              <a:t>Isopluvial</a:t>
            </a:r>
            <a:r>
              <a:rPr lang="en-US" sz="600" b="1" dirty="0"/>
              <a:t> Humid -- Warm Temperate Deciduous Forest</a:t>
            </a:r>
            <a:endParaRPr lang="en-US" sz="600" dirty="0"/>
          </a:p>
          <a:p>
            <a:r>
              <a:rPr lang="en-US" sz="600" dirty="0"/>
              <a:t>             </a:t>
            </a:r>
            <a:r>
              <a:rPr lang="en-US" sz="600" dirty="0" err="1"/>
              <a:t>Tg</a:t>
            </a:r>
            <a:r>
              <a:rPr lang="en-US" sz="600" dirty="0"/>
              <a:t> &lt; 18°C or Tc ≥ -10° C or </a:t>
            </a:r>
            <a:r>
              <a:rPr lang="en-US" sz="600" dirty="0" err="1"/>
              <a:t>Tclx</a:t>
            </a:r>
            <a:r>
              <a:rPr lang="en-US" sz="600" dirty="0"/>
              <a:t> ≥ -25°C</a:t>
            </a:r>
          </a:p>
          <a:p>
            <a:r>
              <a:rPr lang="en-US" sz="600" dirty="0"/>
              <a:t>                 </a:t>
            </a:r>
            <a:r>
              <a:rPr lang="en-US" sz="600" dirty="0" err="1"/>
              <a:t>Tg</a:t>
            </a:r>
            <a:r>
              <a:rPr lang="en-US" sz="600" dirty="0"/>
              <a:t> ≥ 15°C and Tc ≥ -25° C or </a:t>
            </a:r>
            <a:r>
              <a:rPr lang="en-US" sz="600" dirty="0" err="1"/>
              <a:t>Tclx</a:t>
            </a:r>
            <a:r>
              <a:rPr lang="en-US" sz="600" dirty="0"/>
              <a:t> ≥ -40°C  ...   </a:t>
            </a:r>
            <a:r>
              <a:rPr lang="en-US" sz="600" b="1" dirty="0"/>
              <a:t>331 Mild Meso-temperate </a:t>
            </a:r>
            <a:r>
              <a:rPr lang="en-US" sz="600" b="1" dirty="0" err="1"/>
              <a:t>Isopluvial</a:t>
            </a:r>
            <a:r>
              <a:rPr lang="en-US" sz="600" b="1" dirty="0"/>
              <a:t> Humid -- Mild Temperate Deciduous/Mixed Forest</a:t>
            </a:r>
            <a:endParaRPr lang="en-US" sz="600" dirty="0"/>
          </a:p>
          <a:p>
            <a:r>
              <a:rPr lang="en-US" sz="600" dirty="0"/>
              <a:t>                 </a:t>
            </a:r>
            <a:r>
              <a:rPr lang="en-US" sz="600" dirty="0" err="1"/>
              <a:t>Tg</a:t>
            </a:r>
            <a:r>
              <a:rPr lang="en-US" sz="600" dirty="0"/>
              <a:t> &lt; 15°C or Tc &lt; -25° C or </a:t>
            </a:r>
            <a:r>
              <a:rPr lang="en-US" sz="600" dirty="0" err="1"/>
              <a:t>Tclx</a:t>
            </a:r>
            <a:r>
              <a:rPr lang="en-US" sz="600" dirty="0"/>
              <a:t> &lt; -40°C  ...   </a:t>
            </a:r>
            <a:r>
              <a:rPr lang="en-US" sz="600" b="1" dirty="0"/>
              <a:t>330 Mild Cryo-temperate </a:t>
            </a:r>
            <a:r>
              <a:rPr lang="en-US" sz="600" b="1" dirty="0" err="1"/>
              <a:t>Isopluvial</a:t>
            </a:r>
            <a:r>
              <a:rPr lang="en-US" sz="600" b="1" dirty="0"/>
              <a:t> Humid -- </a:t>
            </a:r>
            <a:r>
              <a:rPr lang="en-US" sz="600" b="1" dirty="0" err="1"/>
              <a:t>Hemiboreal</a:t>
            </a:r>
            <a:r>
              <a:rPr lang="en-US" sz="600" b="1" dirty="0"/>
              <a:t> Mixed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   </a:t>
            </a:r>
            <a:r>
              <a:rPr lang="en-US" sz="600" b="1" dirty="0"/>
              <a:t>321 Temperate </a:t>
            </a:r>
            <a:r>
              <a:rPr lang="en-US" sz="600" b="1" dirty="0" err="1"/>
              <a:t>Pluviothermic</a:t>
            </a:r>
            <a:r>
              <a:rPr lang="en-US" sz="600" b="1" dirty="0"/>
              <a:t> Humid -- Temperate Woodland/Savanna</a:t>
            </a:r>
            <a:endParaRPr lang="en-US" sz="600" dirty="0"/>
          </a:p>
          <a:p>
            <a:r>
              <a:rPr lang="en-US" sz="600" dirty="0"/>
              <a:t>                     Annual P/PET ratio &lt; 1 ...   </a:t>
            </a:r>
            <a:r>
              <a:rPr lang="en-US" sz="600" b="1" dirty="0"/>
              <a:t>311 Temperate </a:t>
            </a:r>
            <a:r>
              <a:rPr lang="en-US" sz="600" b="1" dirty="0" err="1"/>
              <a:t>Pluviothermic</a:t>
            </a:r>
            <a:r>
              <a:rPr lang="en-US" sz="600" b="1" dirty="0"/>
              <a:t> </a:t>
            </a:r>
            <a:r>
              <a:rPr lang="en-US" sz="600" b="1" dirty="0" err="1"/>
              <a:t>Subhumid</a:t>
            </a:r>
            <a:r>
              <a:rPr lang="en-US" sz="600" b="1" dirty="0"/>
              <a:t> -- Temperate Grassland</a:t>
            </a:r>
            <a:endParaRPr lang="en-US" sz="600" dirty="0"/>
          </a:p>
          <a:p>
            <a:r>
              <a:rPr lang="en-US" sz="600" b="1" dirty="0"/>
              <a:t>                 Peak AET &lt; 75 mm.</a:t>
            </a:r>
            <a:endParaRPr lang="en-US" sz="600" dirty="0"/>
          </a:p>
          <a:p>
            <a:r>
              <a:rPr lang="en-US" sz="600" dirty="0"/>
              <a:t>                     Annual P/PET ratio ≥ 1 ...   </a:t>
            </a:r>
            <a:r>
              <a:rPr lang="en-US" sz="600" b="1" dirty="0"/>
              <a:t>320 Temperate Xerothermic Humid -- Temperate Dry Evergreen Forest</a:t>
            </a:r>
            <a:endParaRPr lang="en-US" sz="600" dirty="0"/>
          </a:p>
          <a:p>
            <a:r>
              <a:rPr lang="en-US" sz="600" dirty="0"/>
              <a:t>                     Annual P/PET ratio &lt; 1 ...   </a:t>
            </a:r>
            <a:r>
              <a:rPr lang="en-US" sz="600" b="1" dirty="0"/>
              <a:t>310 Temperate Xerothermic </a:t>
            </a:r>
            <a:r>
              <a:rPr lang="en-US" sz="600" b="1" dirty="0" err="1"/>
              <a:t>Subhumid</a:t>
            </a:r>
            <a:r>
              <a:rPr lang="en-US" sz="600" b="1" dirty="0"/>
              <a:t> -- Temperate Steppe</a:t>
            </a:r>
            <a:endParaRPr lang="en-US" sz="600" dirty="0"/>
          </a:p>
          <a:p>
            <a:r>
              <a:rPr lang="en-US" sz="600" dirty="0"/>
              <a:t>             Annual P/PET ratio &lt; 0.5 and total monthly surplus &lt; 25 mm</a:t>
            </a:r>
          </a:p>
          <a:p>
            <a:r>
              <a:rPr lang="en-US" sz="600" dirty="0"/>
              <a:t>                 peak AET ≥ 75 mm ...   </a:t>
            </a:r>
            <a:r>
              <a:rPr lang="en-US" sz="600" b="1" dirty="0"/>
              <a:t>301 Temperate </a:t>
            </a:r>
            <a:r>
              <a:rPr lang="en-US" sz="600" b="1" dirty="0" err="1"/>
              <a:t>Pluvioxeric</a:t>
            </a:r>
            <a:r>
              <a:rPr lang="en-US" sz="600" b="1" dirty="0"/>
              <a:t> -- Temperate </a:t>
            </a:r>
            <a:r>
              <a:rPr lang="en-US" sz="600" b="1" dirty="0" err="1"/>
              <a:t>Thornscrub</a:t>
            </a:r>
            <a:endParaRPr lang="en-US" sz="600" dirty="0"/>
          </a:p>
          <a:p>
            <a:r>
              <a:rPr lang="en-US" sz="600" dirty="0"/>
              <a:t>                 peak AET &lt; 75 mm ...   </a:t>
            </a:r>
            <a:r>
              <a:rPr lang="en-US" sz="600" b="1" dirty="0"/>
              <a:t>300 Temperate </a:t>
            </a:r>
            <a:r>
              <a:rPr lang="en-US" sz="600" b="1" dirty="0" err="1"/>
              <a:t>Isoxeric</a:t>
            </a:r>
            <a:r>
              <a:rPr lang="en-US" sz="600" b="1" dirty="0"/>
              <a:t> -- Temperate Desert</a:t>
            </a:r>
            <a:endParaRPr lang="en-US" sz="600" dirty="0"/>
          </a:p>
          <a:p>
            <a:r>
              <a:rPr lang="en-US" sz="600" dirty="0"/>
              <a:t>      5b. </a:t>
            </a:r>
            <a:r>
              <a:rPr lang="en-US" sz="600" dirty="0" err="1"/>
              <a:t>Tg</a:t>
            </a:r>
            <a:r>
              <a:rPr lang="en-US" sz="600" dirty="0"/>
              <a:t> &lt; 12°C</a:t>
            </a:r>
          </a:p>
          <a:p>
            <a:r>
              <a:rPr lang="en-US" sz="600" dirty="0"/>
              <a:t>         6a. </a:t>
            </a:r>
            <a:r>
              <a:rPr lang="en-US" sz="600" dirty="0" err="1"/>
              <a:t>Tg</a:t>
            </a:r>
            <a:r>
              <a:rPr lang="en-US" sz="600" dirty="0"/>
              <a:t> ≥ 6°C  ...  </a:t>
            </a:r>
            <a:r>
              <a:rPr lang="en-US" sz="600" b="1" dirty="0"/>
              <a:t>Boreal</a:t>
            </a:r>
            <a:endParaRPr lang="en-US" sz="600" dirty="0"/>
          </a:p>
          <a:p>
            <a:r>
              <a:rPr lang="en-US" sz="600" dirty="0"/>
              <a:t>             Annual P/PET ratio ≥ 1  ...  </a:t>
            </a:r>
            <a:r>
              <a:rPr lang="en-US" sz="600" b="1" dirty="0"/>
              <a:t>220-230 Boreal Humid -- Boreal Forest</a:t>
            </a:r>
            <a:endParaRPr lang="en-US" sz="600" dirty="0"/>
          </a:p>
          <a:p>
            <a:r>
              <a:rPr lang="en-US" sz="600" dirty="0"/>
              <a:t>             Annual P/PET ratio ≥ 1  ...  </a:t>
            </a:r>
            <a:r>
              <a:rPr lang="en-US" sz="600" b="1" dirty="0"/>
              <a:t>200-211 Boreal </a:t>
            </a:r>
            <a:r>
              <a:rPr lang="en-US" sz="600" b="1" dirty="0" err="1"/>
              <a:t>Subhumid</a:t>
            </a:r>
            <a:r>
              <a:rPr lang="en-US" sz="600" b="1" dirty="0"/>
              <a:t> -- Cool Shrubland</a:t>
            </a:r>
            <a:endParaRPr lang="en-US" sz="600" dirty="0"/>
          </a:p>
          <a:p>
            <a:r>
              <a:rPr lang="en-US" sz="600" dirty="0"/>
              <a:t>         6b. </a:t>
            </a:r>
            <a:r>
              <a:rPr lang="en-US" sz="600" dirty="0" err="1"/>
              <a:t>Tg</a:t>
            </a:r>
            <a:r>
              <a:rPr lang="en-US" sz="600" dirty="0"/>
              <a:t> &lt; 6°C  ...  Arctic</a:t>
            </a:r>
          </a:p>
          <a:p>
            <a:r>
              <a:rPr lang="en-US" sz="600" dirty="0"/>
              <a:t>             Annual P/PET ratio ≥ 1  ...  </a:t>
            </a:r>
            <a:r>
              <a:rPr lang="en-US" sz="600" b="1" dirty="0"/>
              <a:t>120-130 Arctic Humid -- Moist Tundra</a:t>
            </a:r>
            <a:endParaRPr lang="en-US" sz="600" dirty="0"/>
          </a:p>
          <a:p>
            <a:r>
              <a:rPr lang="en-US" sz="600" dirty="0"/>
              <a:t>             Annual P/PET ratio ≥ 1  ...  </a:t>
            </a:r>
            <a:r>
              <a:rPr lang="en-US" sz="600" b="1" dirty="0"/>
              <a:t>100-111 Arctic </a:t>
            </a:r>
            <a:r>
              <a:rPr lang="en-US" sz="600" b="1" dirty="0" err="1"/>
              <a:t>Subhumid</a:t>
            </a:r>
            <a:r>
              <a:rPr lang="en-US" sz="600" b="1" dirty="0"/>
              <a:t> -- Dry Tundra</a:t>
            </a:r>
            <a:endParaRPr lang="en-US" sz="600" dirty="0"/>
          </a:p>
        </p:txBody>
      </p:sp>
      <p:sp>
        <p:nvSpPr>
          <p:cNvPr id="27" name="Rectangle 26">
            <a:extLst>
              <a:ext uri="{FF2B5EF4-FFF2-40B4-BE49-F238E27FC236}">
                <a16:creationId xmlns:a16="http://schemas.microsoft.com/office/drawing/2014/main" id="{07D77FD7-FD1E-43FB-8F12-D116DBD7A58E}"/>
              </a:ext>
            </a:extLst>
          </p:cNvPr>
          <p:cNvSpPr/>
          <p:nvPr/>
        </p:nvSpPr>
        <p:spPr>
          <a:xfrm>
            <a:off x="24515233" y="20974528"/>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C5F1BC51-E10F-4E9C-B915-B56F0D4B200C}"/>
              </a:ext>
            </a:extLst>
          </p:cNvPr>
          <p:cNvSpPr/>
          <p:nvPr/>
        </p:nvSpPr>
        <p:spPr>
          <a:xfrm>
            <a:off x="19227766" y="20391997"/>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420393" y="20391997"/>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1703" y="15283725"/>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9411" y="15283725"/>
            <a:ext cx="5599247" cy="5079962"/>
          </a:xfrm>
          <a:prstGeom prst="rect">
            <a:avLst/>
          </a:prstGeom>
        </p:spPr>
      </p:pic>
      <p:grpSp>
        <p:nvGrpSpPr>
          <p:cNvPr id="44" name="Group 43">
            <a:extLst>
              <a:ext uri="{FF2B5EF4-FFF2-40B4-BE49-F238E27FC236}">
                <a16:creationId xmlns:a16="http://schemas.microsoft.com/office/drawing/2014/main" id="{55256718-8126-43F3-85BA-C7D9447D8D47}"/>
              </a:ext>
            </a:extLst>
          </p:cNvPr>
          <p:cNvGrpSpPr/>
          <p:nvPr/>
        </p:nvGrpSpPr>
        <p:grpSpPr>
          <a:xfrm>
            <a:off x="270442" y="11118901"/>
            <a:ext cx="12325837" cy="10014667"/>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6">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6">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7">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sp>
        <p:nvSpPr>
          <p:cNvPr id="51" name="Rectangle 50">
            <a:extLst>
              <a:ext uri="{FF2B5EF4-FFF2-40B4-BE49-F238E27FC236}">
                <a16:creationId xmlns:a16="http://schemas.microsoft.com/office/drawing/2014/main" id="{076BD9FE-6A2F-44BB-A939-D5B4EFEB71D8}"/>
              </a:ext>
            </a:extLst>
          </p:cNvPr>
          <p:cNvSpPr/>
          <p:nvPr/>
        </p:nvSpPr>
        <p:spPr>
          <a:xfrm>
            <a:off x="30023478" y="22399148"/>
            <a:ext cx="12477623"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5500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3551734" y="217146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062171" y="3529286"/>
            <a:ext cx="9099511" cy="8553609"/>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4640743" y="3529286"/>
            <a:ext cx="8997503" cy="8538014"/>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4576184" y="12049697"/>
            <a:ext cx="9100800"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016680" y="12049697"/>
            <a:ext cx="9100800"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2811</Words>
  <Application>Microsoft Office PowerPoint</Application>
  <PresentationFormat>Custom</PresentationFormat>
  <Paragraphs>145</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2019-04-30T20:30:47Z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